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3A863F0-CBB9-43C0-9746-16EE37BF9BE7}">
          <p14:sldIdLst>
            <p14:sldId id="256"/>
            <p14:sldId id="258"/>
          </p14:sldIdLst>
        </p14:section>
        <p14:section name="Раздел без заголовка" id="{25CF80B9-4B2A-429B-BF19-FD9A63B6417E}">
          <p14:sldIdLst>
            <p14:sldId id="259"/>
          </p14:sldIdLst>
        </p14:section>
        <p14:section name="Раздел без заголовка" id="{88132250-AB27-4F4A-9FE8-107C864C5D24}">
          <p14:sldIdLst>
            <p14:sldId id="260"/>
            <p14:sldId id="261"/>
            <p14:sldId id="262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/>
          <a:lstStyle/>
          <a:p>
            <a:pPr algn="r"/>
            <a:r>
              <a:rPr lang="ru-RU" sz="1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Муниципальное бюджетное дошкольное образовательное учреждение «Детский сад комбинированного вида №40 «Солнышко».</a:t>
            </a: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/>
            </a:r>
            <a:br>
              <a:rPr lang="en-US" sz="1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</a:b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844824"/>
            <a:ext cx="7058645" cy="374441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altLang="ru-RU" sz="7700" b="1" i="1" dirty="0">
                <a:solidFill>
                  <a:schemeClr val="hlink"/>
                </a:solidFill>
                <a:latin typeface="Times New Roman" pitchFamily="18" charset="0"/>
              </a:rPr>
              <a:t>Портфолио </a:t>
            </a:r>
            <a:endParaRPr lang="ru-RU" altLang="ru-RU" sz="7700" b="1" i="1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ctr"/>
            <a:r>
              <a:rPr lang="ru-RU" altLang="ru-RU" sz="4400" b="1" i="1" dirty="0">
                <a:solidFill>
                  <a:schemeClr val="hlink"/>
                </a:solidFill>
                <a:latin typeface="Times New Roman" pitchFamily="18" charset="0"/>
              </a:rPr>
              <a:t/>
            </a:r>
            <a:br>
              <a:rPr lang="ru-RU" altLang="ru-RU" sz="4400" b="1" i="1" dirty="0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ru-RU" altLang="ru-RU" sz="4400" b="1" i="1" dirty="0" smtClean="0">
                <a:solidFill>
                  <a:schemeClr val="hlink"/>
                </a:solidFill>
                <a:latin typeface="Times New Roman" pitchFamily="18" charset="0"/>
              </a:rPr>
              <a:t>педагога-психолога</a:t>
            </a:r>
          </a:p>
          <a:p>
            <a:pPr algn="ctr"/>
            <a:endParaRPr lang="ru-RU" altLang="ru-RU" sz="4400" b="1" i="1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ctr"/>
            <a:r>
              <a:rPr lang="ru-RU" altLang="ru-RU" sz="44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Шарабариной</a:t>
            </a:r>
            <a:r>
              <a:rPr lang="ru-RU" altLang="ru-RU" sz="4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Натальи Анатольевны 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52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/>
          <a:lstStyle/>
          <a:p>
            <a:pPr algn="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Общие сведенья о педагоге- психологе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916832"/>
            <a:ext cx="7706717" cy="4752528"/>
          </a:xfrm>
        </p:spPr>
        <p:txBody>
          <a:bodyPr>
            <a:normAutofit/>
          </a:bodyPr>
          <a:lstStyle/>
          <a:p>
            <a:pPr algn="l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рождения: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07.08.1985 г.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Наименования образовательного учреждения: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МБДОУ </a:t>
            </a:r>
            <a:r>
              <a:rPr lang="ru-RU" altLang="ru-RU" sz="2000" b="1" i="1" dirty="0">
                <a:solidFill>
                  <a:schemeClr val="tx2"/>
                </a:solidFill>
                <a:latin typeface="Times New Roman" pitchFamily="18" charset="0"/>
              </a:rPr>
              <a:t>«Детский сад комбинированного вида №40 «Солнышко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»</a:t>
            </a:r>
          </a:p>
          <a:p>
            <a:pPr algn="l"/>
            <a:r>
              <a:rPr lang="ru-RU" altLang="ru-RU" sz="2000" b="1" i="1" dirty="0">
                <a:solidFill>
                  <a:schemeClr val="tx1"/>
                </a:solidFill>
                <a:latin typeface="Times New Roman" pitchFamily="18" charset="0"/>
              </a:rPr>
              <a:t>Общий трудовой стаж</a:t>
            </a:r>
            <a:r>
              <a:rPr lang="ru-RU" alt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: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18 лет</a:t>
            </a:r>
            <a:r>
              <a:rPr lang="ru-RU" altLang="ru-RU" sz="2000" b="1" i="1" dirty="0">
                <a:latin typeface="Times New Roman" pitchFamily="18" charset="0"/>
              </a:rPr>
              <a:t/>
            </a:r>
            <a:br>
              <a:rPr lang="ru-RU" altLang="ru-RU" sz="2000" b="1" i="1" dirty="0">
                <a:latin typeface="Times New Roman" pitchFamily="18" charset="0"/>
              </a:rPr>
            </a:br>
            <a:r>
              <a:rPr lang="ru-RU" altLang="ru-RU" sz="2000" b="1" i="1" dirty="0">
                <a:solidFill>
                  <a:schemeClr val="tx1"/>
                </a:solidFill>
                <a:latin typeface="Times New Roman" pitchFamily="18" charset="0"/>
              </a:rPr>
              <a:t>Педагогический стаж</a:t>
            </a:r>
            <a:r>
              <a:rPr lang="ru-RU" alt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: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1 год</a:t>
            </a:r>
          </a:p>
          <a:p>
            <a:pPr algn="l"/>
            <a:r>
              <a:rPr lang="ru-RU" altLang="ru-RU" sz="2000" b="1" i="1" dirty="0">
                <a:solidFill>
                  <a:schemeClr val="tx1"/>
                </a:solidFill>
                <a:latin typeface="Times New Roman" pitchFamily="18" charset="0"/>
              </a:rPr>
              <a:t>В данном </a:t>
            </a:r>
            <a:r>
              <a:rPr lang="ru-RU" alt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учреждении: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8 месяцев</a:t>
            </a:r>
          </a:p>
          <a:p>
            <a:pPr algn="l"/>
            <a:r>
              <a:rPr lang="ru-RU" altLang="ru-RU" sz="2000" b="1" i="1" dirty="0">
                <a:solidFill>
                  <a:schemeClr val="tx1"/>
                </a:solidFill>
                <a:latin typeface="Times New Roman" pitchFamily="18" charset="0"/>
              </a:rPr>
              <a:t>Квалификационная категория</a:t>
            </a:r>
            <a:r>
              <a:rPr lang="ru-RU" altLang="ru-RU" sz="2000" b="1" i="1" dirty="0" smtClean="0">
                <a:latin typeface="Times New Roman" pitchFamily="18" charset="0"/>
              </a:rPr>
              <a:t>: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без категории</a:t>
            </a:r>
          </a:p>
          <a:p>
            <a:pPr algn="l"/>
            <a:r>
              <a:rPr lang="ru-RU" altLang="ru-RU" sz="2000" b="1" i="1" dirty="0">
                <a:solidFill>
                  <a:schemeClr val="tx1"/>
                </a:solidFill>
                <a:latin typeface="Times New Roman" pitchFamily="18" charset="0"/>
              </a:rPr>
              <a:t>Образование, название и год окончания учреждения профессионального образования</a:t>
            </a:r>
            <a:r>
              <a:rPr lang="ru-RU" alt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: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Высшее, «Томский государственный педагогический университет», 2008г.</a:t>
            </a:r>
          </a:p>
          <a:p>
            <a:pPr algn="l"/>
            <a:r>
              <a:rPr lang="ru-RU" altLang="ru-RU" sz="2000" b="1" i="1" dirty="0">
                <a:solidFill>
                  <a:schemeClr val="tx1"/>
                </a:solidFill>
                <a:latin typeface="Times New Roman" pitchFamily="18" charset="0"/>
              </a:rPr>
              <a:t>Специальность, квалификация по диплому</a:t>
            </a:r>
            <a:r>
              <a:rPr lang="ru-RU" alt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: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«Педагогика и психология» педагог-психолог.</a:t>
            </a:r>
          </a:p>
        </p:txBody>
      </p:sp>
    </p:spTree>
    <p:extLst>
      <p:ext uri="{BB962C8B-B14F-4D97-AF65-F5344CB8AC3E}">
        <p14:creationId xmlns:p14="http://schemas.microsoft.com/office/powerpoint/2010/main" val="3282180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Сведения об образование.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916832"/>
            <a:ext cx="7706717" cy="4752528"/>
          </a:xfrm>
        </p:spPr>
        <p:txBody>
          <a:bodyPr>
            <a:normAutofit/>
          </a:bodyPr>
          <a:lstStyle/>
          <a:p>
            <a:pPr algn="l"/>
            <a:r>
              <a:rPr lang="ru-RU" alt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Высшее образование: 08 апреля 2008 г. – 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закончила , «Томский государственный педагогический университет», </a:t>
            </a:r>
          </a:p>
          <a:p>
            <a:pPr algn="l"/>
            <a:r>
              <a:rPr lang="ru-RU" altLang="ru-RU" sz="2000" b="1" i="1" dirty="0">
                <a:solidFill>
                  <a:schemeClr val="tx1"/>
                </a:solidFill>
                <a:latin typeface="Times New Roman" pitchFamily="18" charset="0"/>
              </a:rPr>
              <a:t>Специальность, квалификация по диплому</a:t>
            </a:r>
            <a:r>
              <a:rPr lang="ru-RU" alt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: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«Педагогика и психология» педагог-психолог.</a:t>
            </a:r>
          </a:p>
          <a:p>
            <a:pPr algn="l"/>
            <a:r>
              <a:rPr lang="ru-RU" alt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Повышение квалификации: 30.07.2021 года –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прошла курс повышения квалификации АНО ДПО «Межрегиональный институт повышения квалификации и профессиональной переподготовки»</a:t>
            </a:r>
            <a:endParaRPr lang="ru-RU" altLang="ru-RU" sz="2000" b="1" i="1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/>
            <a:r>
              <a:rPr lang="ru-RU" altLang="ru-RU" sz="2000" b="1" i="1" dirty="0" smtClean="0">
                <a:solidFill>
                  <a:schemeClr val="tx1"/>
                </a:solidFill>
                <a:latin typeface="Times New Roman" pitchFamily="18" charset="0"/>
              </a:rPr>
              <a:t>В марте 2019года завершила обучение на тренинге: </a:t>
            </a:r>
            <a:r>
              <a:rPr lang="ru-RU" altLang="ru-RU" sz="2000" b="1" i="1" dirty="0" smtClean="0">
                <a:solidFill>
                  <a:schemeClr val="tx2"/>
                </a:solidFill>
                <a:latin typeface="Times New Roman" pitchFamily="18" charset="0"/>
              </a:rPr>
              <a:t>Арт-терапевтические техники в работе с кризисными состояниями.</a:t>
            </a:r>
          </a:p>
          <a:p>
            <a:pPr algn="l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настоящее время обучаюсь в ГАПОУ НСО «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Болотинский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педагогический колледж» по специальности «Дошкольное образование»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02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/>
          <a:lstStyle/>
          <a:p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Главная цель моей работы: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916832"/>
            <a:ext cx="7706717" cy="4752528"/>
          </a:xfrm>
        </p:spPr>
        <p:txBody>
          <a:bodyPr>
            <a:normAutofit/>
          </a:bodyPr>
          <a:lstStyle/>
          <a:p>
            <a:endParaRPr lang="ru-RU" sz="40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Сохранение и укрепление психологического здоровья детей и гармоничное развитие воспитанников в условиях ДОУ</a:t>
            </a:r>
            <a:r>
              <a:rPr lang="ru-RU" sz="40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58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/>
          <a:lstStyle/>
          <a:p>
            <a:r>
              <a:rPr lang="ru-RU" altLang="ru-RU" sz="4400" b="1" i="1" dirty="0">
                <a:solidFill>
                  <a:schemeClr val="hlink"/>
                </a:solidFill>
                <a:latin typeface="Times New Roman" pitchFamily="18" charset="0"/>
              </a:rPr>
              <a:t>Основными задачами моей деятельности, являются:</a:t>
            </a:r>
            <a:r>
              <a:rPr lang="ru-RU" altLang="ru-RU" sz="5400" dirty="0"/>
              <a:t> 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706717" cy="4608512"/>
          </a:xfrm>
        </p:spPr>
        <p:txBody>
          <a:bodyPr>
            <a:normAutofit fontScale="55000" lnSpcReduction="20000"/>
          </a:bodyPr>
          <a:lstStyle/>
          <a:p>
            <a:pPr marL="609600" indent="-609600" algn="l">
              <a:buFont typeface="Arial" charset="0"/>
              <a:buChar char="•"/>
            </a:pPr>
            <a:r>
              <a:rPr lang="ru-RU" altLang="ru-RU" sz="4000" b="1" i="1" dirty="0">
                <a:solidFill>
                  <a:srgbClr val="7030A0"/>
                </a:solidFill>
                <a:latin typeface="Times New Roman" pitchFamily="18" charset="0"/>
              </a:rPr>
              <a:t>Сохранение психологического здоровья детей.</a:t>
            </a:r>
          </a:p>
          <a:p>
            <a:pPr marL="609600" indent="-609600" algn="l">
              <a:buFont typeface="Arial" charset="0"/>
              <a:buChar char="•"/>
            </a:pPr>
            <a:r>
              <a:rPr lang="ru-RU" altLang="ru-RU" sz="4000" b="1" i="1" dirty="0">
                <a:solidFill>
                  <a:srgbClr val="7030A0"/>
                </a:solidFill>
                <a:latin typeface="Times New Roman" pitchFamily="18" charset="0"/>
              </a:rPr>
              <a:t>Своевременное выявление детей, нуждающихся в психологической помощи.</a:t>
            </a:r>
          </a:p>
          <a:p>
            <a:pPr marL="609600" indent="-609600" algn="l">
              <a:buFont typeface="Arial" charset="0"/>
              <a:buChar char="•"/>
            </a:pPr>
            <a:r>
              <a:rPr lang="ru-RU" altLang="ru-RU" sz="4000" b="1" i="1" dirty="0">
                <a:solidFill>
                  <a:srgbClr val="7030A0"/>
                </a:solidFill>
                <a:latin typeface="Times New Roman" pitchFamily="18" charset="0"/>
              </a:rPr>
              <a:t>Оказание психологической помощи детям, родителям и педагогам на всех этапах образовательного процесса (адаптация, взаимодействие, подготовка к школе). </a:t>
            </a:r>
          </a:p>
          <a:p>
            <a:pPr marL="609600" indent="-609600" algn="l">
              <a:buFont typeface="Arial" charset="0"/>
              <a:buChar char="•"/>
            </a:pPr>
            <a:r>
              <a:rPr lang="ru-RU" altLang="ru-RU" sz="4000" b="1" i="1" dirty="0">
                <a:solidFill>
                  <a:srgbClr val="7030A0"/>
                </a:solidFill>
                <a:latin typeface="Times New Roman" pitchFamily="18" charset="0"/>
              </a:rPr>
              <a:t>Содействие повышению психологической компетентности педагогов ДОУ и родителей в вопросах обучения и воспитания дошкольников.</a:t>
            </a:r>
          </a:p>
          <a:p>
            <a:pPr marL="609600" indent="-609600" algn="l">
              <a:buFont typeface="Arial" charset="0"/>
              <a:buChar char="•"/>
            </a:pPr>
            <a:r>
              <a:rPr lang="ru-RU" altLang="ru-RU" sz="4000" b="1" i="1" dirty="0">
                <a:solidFill>
                  <a:srgbClr val="7030A0"/>
                </a:solidFill>
                <a:latin typeface="Times New Roman" pitchFamily="18" charset="0"/>
              </a:rPr>
              <a:t>Разработка и  реализация психопрофилактических программ.</a:t>
            </a:r>
          </a:p>
          <a:p>
            <a:pPr marL="609600" indent="-609600" algn="l">
              <a:buFont typeface="Arial" charset="0"/>
              <a:buChar char="•"/>
            </a:pPr>
            <a:r>
              <a:rPr lang="ru-RU" altLang="ru-RU" sz="4000" b="1" i="1" dirty="0">
                <a:solidFill>
                  <a:srgbClr val="7030A0"/>
                </a:solidFill>
                <a:latin typeface="Times New Roman" pitchFamily="18" charset="0"/>
              </a:rPr>
              <a:t>Разработка и реализация индивидуальных и групповых </a:t>
            </a:r>
            <a:r>
              <a:rPr lang="ru-RU" altLang="ru-RU" sz="4000" b="1" i="1" dirty="0" err="1">
                <a:solidFill>
                  <a:srgbClr val="7030A0"/>
                </a:solidFill>
                <a:latin typeface="Times New Roman" pitchFamily="18" charset="0"/>
              </a:rPr>
              <a:t>психокоррекционных</a:t>
            </a:r>
            <a:r>
              <a:rPr lang="ru-RU" altLang="ru-RU" sz="4000" b="1" i="1" dirty="0">
                <a:solidFill>
                  <a:srgbClr val="7030A0"/>
                </a:solidFill>
                <a:latin typeface="Times New Roman" pitchFamily="18" charset="0"/>
              </a:rPr>
              <a:t> программ.</a:t>
            </a:r>
          </a:p>
          <a:p>
            <a:pPr marL="609600" indent="-609600" algn="l">
              <a:buFont typeface="Arial" charset="0"/>
              <a:buChar char="•"/>
            </a:pPr>
            <a:r>
              <a:rPr lang="ru-RU" altLang="ru-RU" sz="4000" b="1" i="1" dirty="0">
                <a:solidFill>
                  <a:srgbClr val="7030A0"/>
                </a:solidFill>
                <a:latin typeface="Times New Roman" pitchFamily="18" charset="0"/>
              </a:rPr>
              <a:t>Консультативная работа с родителями и педагогами.</a:t>
            </a:r>
            <a:endParaRPr lang="en-US" altLang="ru-RU" sz="4000" b="1" i="1" dirty="0">
              <a:solidFill>
                <a:srgbClr val="7030A0"/>
              </a:solidFill>
              <a:latin typeface="Times New Roman" pitchFamily="18" charset="0"/>
            </a:endParaRPr>
          </a:p>
          <a:p>
            <a:pPr algn="l"/>
            <a:endParaRPr lang="ru-RU" sz="40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31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/>
          <a:lstStyle/>
          <a:p>
            <a:r>
              <a:rPr lang="ru-RU" altLang="ru-RU" sz="2800" b="1" i="1" dirty="0">
                <a:solidFill>
                  <a:schemeClr val="hlink"/>
                </a:solidFill>
                <a:latin typeface="Times New Roman" pitchFamily="18" charset="0"/>
              </a:rPr>
              <a:t>Психолого-педагогические технологии и программы, используемые в работе: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706717" cy="4608512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buFont typeface="Wingdings" pitchFamily="2" charset="2"/>
              <a:buChar char="§"/>
            </a:pPr>
            <a:r>
              <a:rPr lang="ru-RU" altLang="ru-RU" sz="2000" b="1" i="1" dirty="0" smtClean="0">
                <a:latin typeface="Times New Roman" pitchFamily="18" charset="0"/>
              </a:rPr>
              <a:t>Информационно-коммуникативные </a:t>
            </a:r>
            <a:r>
              <a:rPr lang="ru-RU" altLang="ru-RU" sz="2000" b="1" i="1" dirty="0">
                <a:latin typeface="Times New Roman" pitchFamily="18" charset="0"/>
              </a:rPr>
              <a:t>технологии, </a:t>
            </a:r>
            <a:endParaRPr lang="ru-RU" altLang="ru-RU" sz="2000" b="1" i="1" dirty="0" smtClean="0">
              <a:latin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buFont typeface="Wingdings" pitchFamily="2" charset="2"/>
              <a:buChar char="§"/>
            </a:pPr>
            <a:r>
              <a:rPr lang="ru-RU" altLang="ru-RU" sz="2000" b="1" i="1" dirty="0" err="1" smtClean="0">
                <a:latin typeface="Times New Roman" pitchFamily="18" charset="0"/>
              </a:rPr>
              <a:t>Здоровьесберегающие</a:t>
            </a:r>
            <a:r>
              <a:rPr lang="ru-RU" altLang="ru-RU" sz="2000" b="1" i="1" dirty="0" smtClean="0">
                <a:latin typeface="Times New Roman" pitchFamily="18" charset="0"/>
              </a:rPr>
              <a:t> технологии,</a:t>
            </a:r>
            <a:endParaRPr lang="ru-RU" altLang="ru-RU" sz="2000" b="1" i="1" dirty="0">
              <a:latin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buFont typeface="Wingdings" pitchFamily="2" charset="2"/>
              <a:buChar char="§"/>
            </a:pPr>
            <a:r>
              <a:rPr lang="ru-RU" altLang="ru-RU" sz="2000" b="1" i="1" dirty="0">
                <a:latin typeface="Times New Roman" pitchFamily="18" charset="0"/>
              </a:rPr>
              <a:t>технологии развивающего обучения,</a:t>
            </a:r>
          </a:p>
          <a:p>
            <a:pPr marL="342900" indent="-342900" algn="l">
              <a:lnSpc>
                <a:spcPct val="80000"/>
              </a:lnSpc>
              <a:buFont typeface="Wingdings" pitchFamily="2" charset="2"/>
              <a:buChar char="§"/>
            </a:pPr>
            <a:r>
              <a:rPr lang="ru-RU" altLang="ru-RU" sz="2000" b="1" i="1" dirty="0">
                <a:latin typeface="Times New Roman" pitchFamily="18" charset="0"/>
              </a:rPr>
              <a:t> технологии интегрированного </a:t>
            </a:r>
            <a:r>
              <a:rPr lang="ru-RU" altLang="ru-RU" sz="2000" b="1" i="1" dirty="0" smtClean="0">
                <a:latin typeface="Times New Roman" pitchFamily="18" charset="0"/>
              </a:rPr>
              <a:t>обучения,</a:t>
            </a:r>
            <a:endParaRPr lang="ru-RU" altLang="ru-RU" sz="2000" b="1" i="1" dirty="0">
              <a:latin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buFont typeface="Wingdings" pitchFamily="2" charset="2"/>
              <a:buChar char="§"/>
            </a:pPr>
            <a:r>
              <a:rPr lang="ru-RU" altLang="ru-RU" sz="2000" b="1" i="1" dirty="0">
                <a:latin typeface="Times New Roman" pitchFamily="18" charset="0"/>
              </a:rPr>
              <a:t>игровые технологии, </a:t>
            </a:r>
            <a:r>
              <a:rPr lang="ru-RU" altLang="ru-RU" sz="2000" b="1" i="1" dirty="0" err="1">
                <a:latin typeface="Times New Roman" pitchFamily="18" charset="0"/>
              </a:rPr>
              <a:t>сказкотерапию</a:t>
            </a:r>
            <a:r>
              <a:rPr lang="ru-RU" altLang="ru-RU" sz="2000" b="1" i="1" dirty="0">
                <a:latin typeface="Times New Roman" pitchFamily="18" charset="0"/>
              </a:rPr>
              <a:t>, элементы изо-терапии, музыкотерапии.</a:t>
            </a:r>
          </a:p>
          <a:p>
            <a:pPr marL="342900" indent="-342900" algn="l">
              <a:lnSpc>
                <a:spcPct val="80000"/>
              </a:lnSpc>
              <a:buFont typeface="Wingdings" pitchFamily="2" charset="2"/>
              <a:buChar char="§"/>
            </a:pPr>
            <a:r>
              <a:rPr lang="ru-RU" altLang="ru-RU" sz="2000" b="1" i="1" dirty="0">
                <a:latin typeface="Times New Roman" pitchFamily="18" charset="0"/>
              </a:rPr>
              <a:t> технологии активного социально-психологического обучения.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altLang="ru-RU" sz="2000" b="1" i="1" dirty="0">
                <a:latin typeface="Times New Roman" pitchFamily="18" charset="0"/>
              </a:rPr>
              <a:t>«Приключения будущих первоклассников»  </a:t>
            </a:r>
            <a:r>
              <a:rPr lang="ru-RU" altLang="ru-RU" sz="2000" b="1" i="1" dirty="0" err="1">
                <a:latin typeface="Times New Roman" pitchFamily="18" charset="0"/>
              </a:rPr>
              <a:t>Куражева</a:t>
            </a:r>
            <a:r>
              <a:rPr lang="ru-RU" altLang="ru-RU" sz="2000" b="1" i="1" dirty="0">
                <a:latin typeface="Times New Roman" pitchFamily="18" charset="0"/>
              </a:rPr>
              <a:t> Н. Ю., Козлова И. А.. </a:t>
            </a:r>
            <a:endParaRPr lang="ru-RU" altLang="ru-RU" sz="2000" b="1" i="1" dirty="0" smtClean="0">
              <a:latin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altLang="ru-RU" sz="2000" b="1" i="1" dirty="0" smtClean="0">
                <a:latin typeface="Times New Roman" pitchFamily="18" charset="0"/>
              </a:rPr>
              <a:t>«Программа психолого-педагогических занятий для дошкольников» </a:t>
            </a:r>
            <a:r>
              <a:rPr lang="ru-RU" altLang="ru-RU" sz="2000" b="1" i="1" dirty="0" err="1" smtClean="0">
                <a:latin typeface="Times New Roman" pitchFamily="18" charset="0"/>
              </a:rPr>
              <a:t>Куражевой</a:t>
            </a:r>
            <a:r>
              <a:rPr lang="ru-RU" altLang="ru-RU" sz="2000" b="1" i="1" dirty="0" smtClean="0">
                <a:latin typeface="Times New Roman" pitchFamily="18" charset="0"/>
              </a:rPr>
              <a:t> Н.Ю.</a:t>
            </a:r>
            <a:endParaRPr lang="ru-RU" altLang="ru-RU" sz="2000" b="1" i="1" dirty="0">
              <a:latin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ru-RU" altLang="ru-RU" sz="2000" b="1" i="1" dirty="0">
                <a:latin typeface="Times New Roman" pitchFamily="18" charset="0"/>
              </a:rPr>
              <a:t>Программа  «</a:t>
            </a:r>
            <a:r>
              <a:rPr lang="ru-RU" altLang="ru-RU" sz="2000" b="1" i="1" dirty="0" err="1">
                <a:latin typeface="Times New Roman" pitchFamily="18" charset="0"/>
              </a:rPr>
              <a:t>Тренинговое</a:t>
            </a:r>
            <a:r>
              <a:rPr lang="ru-RU" altLang="ru-RU" sz="2000" b="1" i="1" dirty="0">
                <a:latin typeface="Times New Roman" pitchFamily="18" charset="0"/>
              </a:rPr>
              <a:t> развитие и коррекция эмоционального мира детей4-6 лет «Давай познакомимся!» </a:t>
            </a:r>
            <a:r>
              <a:rPr lang="ru-RU" altLang="ru-RU" sz="2000" b="1" i="1" dirty="0" err="1">
                <a:latin typeface="Times New Roman" pitchFamily="18" charset="0"/>
              </a:rPr>
              <a:t>И.А.Пазухина</a:t>
            </a:r>
            <a:r>
              <a:rPr lang="ru-RU" altLang="ru-RU" sz="2000" b="1" i="1" dirty="0">
                <a:latin typeface="Times New Roman" pitchFamily="18" charset="0"/>
              </a:rPr>
              <a:t>.</a:t>
            </a:r>
            <a:endParaRPr lang="ru-RU" sz="20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56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332656"/>
            <a:ext cx="8231832" cy="2520280"/>
          </a:xfrm>
        </p:spPr>
        <p:txBody>
          <a:bodyPr/>
          <a:lstStyle/>
          <a:p>
            <a:pPr algn="l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Работа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 детьми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200" dirty="0" smtClean="0"/>
              <a:t> </a:t>
            </a:r>
            <a:r>
              <a:rPr lang="ru-RU" altLang="ru-RU" sz="1200" b="1" i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Психодиагностическое </a:t>
            </a: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effectLst/>
              </a:rPr>
              <a:t>обследование и мониторинг (диагностика познавательной сферы, эмоционально-волевой, личностной, коммуникативной сферы и др</a:t>
            </a:r>
            <a:r>
              <a:rPr lang="ru-RU" altLang="ru-RU" sz="1200" b="1" i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.</a:t>
            </a:r>
            <a:br>
              <a:rPr lang="ru-RU" altLang="ru-RU" sz="1200" b="1" i="1" dirty="0" smtClean="0"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lang="ru-RU" altLang="ru-RU" sz="1200" b="1" i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/>
            </a:r>
            <a:br>
              <a:rPr lang="ru-RU" altLang="ru-RU" sz="1200" b="1" i="1" dirty="0" smtClean="0"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lang="ru-RU" altLang="ru-RU" sz="1200" b="1" i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effectLst/>
              </a:rPr>
              <a:t>Групповая психопрофилактическая работа (профилактика эмоционально-волевых отклонений, личностных, коммуникативных процессов и др.);</a:t>
            </a:r>
            <a:b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lang="ru-RU" altLang="ru-RU" sz="1200" b="1" i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/>
            </a:r>
            <a:br>
              <a:rPr lang="ru-RU" altLang="ru-RU" sz="1200" b="1" i="1" dirty="0" smtClean="0"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effectLst/>
              </a:rPr>
              <a:t>Индивидуальная и групповая коррекционно-развивающая работа.</a:t>
            </a:r>
            <a:b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effectLst/>
              </a:rPr>
              <a:t/>
            </a:r>
            <a:br>
              <a:rPr lang="ru-RU" altLang="ru-RU" sz="1200" b="1" i="1" dirty="0"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lang="ru-RU" altLang="ru-RU" sz="1200" dirty="0"/>
              <a:t/>
            </a:r>
            <a:br>
              <a:rPr lang="ru-RU" alt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852936"/>
            <a:ext cx="4995863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Работа с педагогами и специалистами</a:t>
            </a:r>
            <a:r>
              <a:rPr lang="ru-RU" alt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1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Анкетирование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1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Индивидуальные консультации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1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 работе педагогического совета ДОУ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1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 подготовке и работе </a:t>
            </a:r>
            <a:r>
              <a:rPr lang="ru-RU" altLang="ru-RU" sz="1400" b="1" i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altLang="ru-RU" sz="1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ДОУ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4293096"/>
            <a:ext cx="3008313" cy="2448272"/>
          </a:xfrm>
        </p:spPr>
        <p:txBody>
          <a:bodyPr>
            <a:normAutofit/>
          </a:bodyPr>
          <a:lstStyle/>
          <a:p>
            <a:r>
              <a:rPr lang="ru-RU" alt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Работа с </a:t>
            </a:r>
            <a:r>
              <a:rPr lang="ru-RU" alt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родителями:</a:t>
            </a:r>
          </a:p>
          <a:p>
            <a:pPr marL="285750" indent="-285750" algn="l">
              <a:lnSpc>
                <a:spcPct val="80000"/>
              </a:lnSpc>
              <a:buFont typeface="Wingdings" pitchFamily="2" charset="2"/>
              <a:buChar char="§"/>
            </a:pPr>
            <a:r>
              <a:rPr lang="ru-RU" altLang="ru-RU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Анкетирование</a:t>
            </a:r>
          </a:p>
          <a:p>
            <a:pPr marL="285750" indent="-285750" algn="l">
              <a:lnSpc>
                <a:spcPct val="80000"/>
              </a:lnSpc>
              <a:buFont typeface="Wingdings" pitchFamily="2" charset="2"/>
              <a:buChar char="§"/>
            </a:pPr>
            <a:r>
              <a:rPr lang="ru-RU" altLang="ru-RU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Консультирование (индивидуальное и групповое)</a:t>
            </a:r>
          </a:p>
          <a:p>
            <a:pPr marL="285750" indent="-285750" algn="l">
              <a:lnSpc>
                <a:spcPct val="80000"/>
              </a:lnSpc>
              <a:buFont typeface="Wingdings" pitchFamily="2" charset="2"/>
              <a:buChar char="§"/>
            </a:pPr>
            <a:r>
              <a:rPr lang="ru-RU" altLang="ru-RU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Психопрофилактическое и коррекционное (по коррекции детско-родительских отношений)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51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332656"/>
            <a:ext cx="8231832" cy="1080120"/>
          </a:xfrm>
        </p:spPr>
        <p:txBody>
          <a:bodyPr/>
          <a:lstStyle/>
          <a:p>
            <a:r>
              <a:rPr lang="ru-RU" altLang="ru-RU" sz="3600" dirty="0"/>
              <a:t>Работа по самообразованию.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776864" cy="4608512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 Применение методов арт терапии в работе с детьми дошкольного возраста»</a:t>
            </a:r>
          </a:p>
          <a:p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Срок реализации: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2021-2024г.</a:t>
            </a:r>
          </a:p>
          <a:p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повысить уровень компетенции о применении арт-терапии в работе с детьми.</a:t>
            </a:r>
          </a:p>
          <a:p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-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Изучить методическую литературу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-Развитие Эмоционально-волевой  и социально-личностной сферы дошкольников через творчество.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-Провести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цикл мероприятий по заявленной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тематике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6309320"/>
            <a:ext cx="3008313" cy="432048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74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79</TotalTime>
  <Words>423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Муниципальное бюджетное дошкольное образовательное учреждение «Детский сад комбинированного вида №40 «Солнышко». </vt:lpstr>
      <vt:lpstr>Общие сведенья о педагоге- психологе</vt:lpstr>
      <vt:lpstr>Сведения об образование.</vt:lpstr>
      <vt:lpstr>Главная цель моей работы:</vt:lpstr>
      <vt:lpstr>Основными задачами моей деятельности, являются: </vt:lpstr>
      <vt:lpstr>Психолого-педагогические технологии и программы, используемые в работе:</vt:lpstr>
      <vt:lpstr>Работа с детьми:   Психодиагностическое обследование и мониторинг (диагностика познавательной сферы, эмоционально-волевой, личностной, коммуникативной сферы и др.   Групповая психопрофилактическая работа (профилактика эмоционально-волевых отклонений, личностных, коммуникативных процессов и др.);  Индивидуальная и групповая коррекционно-развивающая работа.   </vt:lpstr>
      <vt:lpstr>Работа по самообразованию.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«Детский сад комбинированного вида №40 «Солнышко».</dc:title>
  <dc:creator>Детский сад №40</dc:creator>
  <cp:lastModifiedBy>Детский сад №40</cp:lastModifiedBy>
  <cp:revision>9</cp:revision>
  <dcterms:created xsi:type="dcterms:W3CDTF">2021-11-12T03:12:33Z</dcterms:created>
  <dcterms:modified xsi:type="dcterms:W3CDTF">2021-11-12T07:14:31Z</dcterms:modified>
</cp:coreProperties>
</file>